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الرابعة</a:t>
            </a:r>
          </a:p>
          <a:p>
            <a:pPr algn="ctr"/>
            <a:r>
              <a:rPr lang="ar-SA" dirty="0"/>
              <a:t>تاريخ اللغة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BBC-7765-4164-9536-3C6DA9E65A3F}"/>
              </a:ext>
            </a:extLst>
          </p:cNvPr>
          <p:cNvSpPr>
            <a:spLocks noGrp="1"/>
          </p:cNvSpPr>
          <p:nvPr>
            <p:ph type="title"/>
          </p:nvPr>
        </p:nvSpPr>
        <p:spPr>
          <a:xfrm>
            <a:off x="677334" y="609600"/>
            <a:ext cx="8596668" cy="696686"/>
          </a:xfrm>
        </p:spPr>
        <p:txBody>
          <a:bodyPr>
            <a:normAutofit/>
          </a:bodyPr>
          <a:lstStyle/>
          <a:p>
            <a:r>
              <a:rPr lang="en-US" sz="2400" b="1" dirty="0">
                <a:latin typeface="Times New Roman" panose="02020603050405020304" pitchFamily="18" charset="0"/>
                <a:ea typeface="Calibri" panose="020F0502020204030204" pitchFamily="34" charset="0"/>
              </a:rPr>
              <a:t>Changes of Meaning</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354206-CF1D-4DAF-887B-B7AC16B9E8FB}"/>
              </a:ext>
            </a:extLst>
          </p:cNvPr>
          <p:cNvSpPr>
            <a:spLocks noGrp="1"/>
          </p:cNvSpPr>
          <p:nvPr>
            <p:ph idx="1"/>
          </p:nvPr>
        </p:nvSpPr>
        <p:spPr>
          <a:xfrm>
            <a:off x="677334" y="1306287"/>
            <a:ext cx="8596668" cy="4735076"/>
          </a:xfrm>
        </p:spPr>
        <p:txBody>
          <a:bodyPr>
            <a:normAutofit/>
          </a:bodyPr>
          <a:lstStyle/>
          <a:p>
            <a:r>
              <a:rPr lang="en-US" sz="2000" dirty="0">
                <a:latin typeface="Times New Roman" panose="02020603050405020304" pitchFamily="18" charset="0"/>
                <a:ea typeface="Calibri" panose="020F0502020204030204" pitchFamily="34" charset="0"/>
              </a:rPr>
              <a:t>It is necessary to say something about the way in which words gradually change their meaning.</a:t>
            </a:r>
          </a:p>
          <a:p>
            <a:r>
              <a:rPr lang="en-US" sz="2000" dirty="0">
                <a:latin typeface="Times New Roman" panose="02020603050405020304" pitchFamily="18" charset="0"/>
                <a:ea typeface="Calibri" panose="020F0502020204030204" pitchFamily="34" charset="0"/>
              </a:rPr>
              <a:t>The branch of linguistic study that concerns itself with the meanings of words and the way meanings develop is known as semantics.</a:t>
            </a:r>
          </a:p>
          <a:p>
            <a:r>
              <a:rPr lang="en-US" sz="2000" dirty="0">
                <a:latin typeface="Times New Roman" panose="02020603050405020304" pitchFamily="18" charset="0"/>
                <a:ea typeface="Calibri" panose="020F0502020204030204" pitchFamily="34" charset="0"/>
              </a:rPr>
              <a:t>Narrowing of meaning, degeneration, and regeneration are important notions.</a:t>
            </a:r>
          </a:p>
          <a:p>
            <a:r>
              <a:rPr lang="en-US" sz="2000" dirty="0">
                <a:latin typeface="Times New Roman" panose="02020603050405020304" pitchFamily="18" charset="0"/>
                <a:ea typeface="Calibri" panose="020F0502020204030204" pitchFamily="34" charset="0"/>
              </a:rPr>
              <a:t>For </a:t>
            </a:r>
            <a:r>
              <a:rPr lang="en-US" sz="2000" dirty="0" err="1">
                <a:latin typeface="Times New Roman" panose="02020603050405020304" pitchFamily="18" charset="0"/>
                <a:ea typeface="Calibri" panose="020F0502020204030204" pitchFamily="34" charset="0"/>
              </a:rPr>
              <a:t>examples:The</a:t>
            </a:r>
            <a:r>
              <a:rPr lang="en-US" sz="2000" dirty="0">
                <a:latin typeface="Times New Roman" panose="02020603050405020304" pitchFamily="18" charset="0"/>
                <a:ea typeface="Calibri" panose="020F0502020204030204" pitchFamily="34" charset="0"/>
              </a:rPr>
              <a:t> word lovely, for example, means primarily worthy to be loved, and great means large in size, the opposite of small. But today lovely and great have no such meaning. For more examples see pages 32 and 34.</a:t>
            </a:r>
            <a:endParaRPr lang="ar-SA"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1609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1D58119-60C3-4ECB-A9CB-F6C25C6829A2}"/>
              </a:ext>
            </a:extLst>
          </p:cNvPr>
          <p:cNvSpPr>
            <a:spLocks noGrp="1"/>
          </p:cNvSpPr>
          <p:nvPr>
            <p:ph idx="1"/>
          </p:nvPr>
        </p:nvSpPr>
        <p:spPr>
          <a:xfrm>
            <a:off x="677334" y="1240971"/>
            <a:ext cx="8596668" cy="4800391"/>
          </a:xfrm>
        </p:spPr>
        <p:txBody>
          <a:bodyPr/>
          <a:lstStyle/>
          <a:p>
            <a:r>
              <a:rPr lang="en-US" dirty="0">
                <a:latin typeface="Times New Roman" panose="02020603050405020304" pitchFamily="18" charset="0"/>
                <a:ea typeface="Calibri" panose="020F0502020204030204" pitchFamily="34" charset="0"/>
              </a:rPr>
              <a:t>sometimes happens that the same word will acquire different restricted meanings for different people.</a:t>
            </a:r>
          </a:p>
          <a:p>
            <a:r>
              <a:rPr lang="en-US" dirty="0">
                <a:latin typeface="Times New Roman" panose="02020603050405020304" pitchFamily="18" charset="0"/>
                <a:ea typeface="Calibri" panose="020F0502020204030204" pitchFamily="34" charset="0"/>
              </a:rPr>
              <a:t>For example:</a:t>
            </a:r>
          </a:p>
          <a:p>
            <a:r>
              <a:rPr lang="en-US" dirty="0">
                <a:latin typeface="Times New Roman" panose="02020603050405020304" pitchFamily="18" charset="0"/>
                <a:ea typeface="Calibri" panose="020F0502020204030204" pitchFamily="34" charset="0"/>
              </a:rPr>
              <a:t>The word gas is an inclusive term for the chemist, but it calls up a more restricted idea in the kitchen and a still different one in the garage</a:t>
            </a:r>
            <a:endParaRPr lang="en-US" dirty="0"/>
          </a:p>
        </p:txBody>
      </p:sp>
    </p:spTree>
    <p:extLst>
      <p:ext uri="{BB962C8B-B14F-4D97-AF65-F5344CB8AC3E}">
        <p14:creationId xmlns:p14="http://schemas.microsoft.com/office/powerpoint/2010/main" val="331697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A328-FF2C-4DC4-BCCF-621ABFB08C9C}"/>
              </a:ext>
            </a:extLst>
          </p:cNvPr>
          <p:cNvSpPr>
            <a:spLocks noGrp="1"/>
          </p:cNvSpPr>
          <p:nvPr>
            <p:ph type="title"/>
          </p:nvPr>
        </p:nvSpPr>
        <p:spPr>
          <a:xfrm>
            <a:off x="1052804" y="411779"/>
            <a:ext cx="10515600" cy="801202"/>
          </a:xfrm>
        </p:spPr>
        <p:txBody>
          <a:bodyPr>
            <a:normAutofit/>
          </a:bodyPr>
          <a:lstStyle/>
          <a:p>
            <a:r>
              <a:rPr lang="en-US" sz="2400" dirty="0">
                <a:latin typeface="Times New Roman" panose="02020603050405020304" pitchFamily="18" charset="0"/>
                <a:ea typeface="Calibri" panose="020F0502020204030204" pitchFamily="34" charset="0"/>
              </a:rPr>
              <a:t>Degeneration of meaning</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D3D366-B226-4AD8-AF49-8F727D0FF7AA}"/>
              </a:ext>
            </a:extLst>
          </p:cNvPr>
          <p:cNvSpPr>
            <a:spLocks noGrp="1"/>
          </p:cNvSpPr>
          <p:nvPr>
            <p:ph idx="1"/>
          </p:nvPr>
        </p:nvSpPr>
        <p:spPr>
          <a:xfrm>
            <a:off x="838200" y="1352939"/>
            <a:ext cx="10515600" cy="4824024"/>
          </a:xfrm>
        </p:spPr>
        <p:txBody>
          <a:bodyPr>
            <a:normAutofit/>
          </a:bodyPr>
          <a:lstStyle/>
          <a:p>
            <a:r>
              <a:rPr lang="en-US" dirty="0">
                <a:latin typeface="Times New Roman" panose="02020603050405020304" pitchFamily="18" charset="0"/>
                <a:ea typeface="Calibri" panose="020F0502020204030204" pitchFamily="34" charset="0"/>
              </a:rPr>
              <a:t>Degeneration of meaning may take several forms.</a:t>
            </a:r>
          </a:p>
          <a:p>
            <a:r>
              <a:rPr lang="en-US" dirty="0">
                <a:latin typeface="Times New Roman" panose="02020603050405020304" pitchFamily="18" charset="0"/>
              </a:rPr>
              <a:t>For example:</a:t>
            </a:r>
          </a:p>
          <a:p>
            <a:r>
              <a:rPr lang="en-US" dirty="0">
                <a:latin typeface="Times New Roman" panose="02020603050405020304" pitchFamily="18" charset="0"/>
                <a:ea typeface="Calibri" panose="020F0502020204030204" pitchFamily="34" charset="0"/>
              </a:rPr>
              <a:t>Smug was originally a good word, meaning neat or trim; its present suggestion of objectionable self-satisfaction seems to have grown up during the nineteenth century.</a:t>
            </a:r>
            <a:endParaRPr lang="en-US" dirty="0"/>
          </a:p>
        </p:txBody>
      </p:sp>
    </p:spTree>
    <p:extLst>
      <p:ext uri="{BB962C8B-B14F-4D97-AF65-F5344CB8AC3E}">
        <p14:creationId xmlns:p14="http://schemas.microsoft.com/office/powerpoint/2010/main" val="90965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B0D1-B163-4405-A4A5-AF739D1796B0}"/>
              </a:ext>
            </a:extLst>
          </p:cNvPr>
          <p:cNvSpPr>
            <a:spLocks noGrp="1"/>
          </p:cNvSpPr>
          <p:nvPr>
            <p:ph type="title"/>
          </p:nvPr>
        </p:nvSpPr>
        <p:spPr>
          <a:xfrm>
            <a:off x="838200" y="365126"/>
            <a:ext cx="10515600" cy="782540"/>
          </a:xfrm>
        </p:spPr>
        <p:txBody>
          <a:bodyPr>
            <a:normAutofit/>
          </a:bodyPr>
          <a:lstStyle/>
          <a:p>
            <a:r>
              <a:rPr lang="en-US" sz="2400" b="1" dirty="0">
                <a:latin typeface="Times New Roman" panose="02020603050405020304" pitchFamily="18" charset="0"/>
                <a:ea typeface="Calibri" panose="020F0502020204030204" pitchFamily="34" charset="0"/>
              </a:rPr>
              <a:t>Slang</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763CFB4-84BC-4B45-9CC5-1027F3E86480}"/>
              </a:ext>
            </a:extLst>
          </p:cNvPr>
          <p:cNvSpPr>
            <a:spLocks noGrp="1"/>
          </p:cNvSpPr>
          <p:nvPr>
            <p:ph idx="1"/>
          </p:nvPr>
        </p:nvSpPr>
        <p:spPr>
          <a:xfrm>
            <a:off x="838200" y="1278294"/>
            <a:ext cx="10515600" cy="4908000"/>
          </a:xfrm>
        </p:spPr>
        <p:txBody>
          <a:bodyPr>
            <a:normAutofit fontScale="92500" lnSpcReduction="20000"/>
          </a:bodyPr>
          <a:lstStyle/>
          <a:p>
            <a:pPr>
              <a:lnSpc>
                <a:spcPct val="150000"/>
              </a:lnSpc>
            </a:pPr>
            <a:r>
              <a:rPr lang="en-US" dirty="0">
                <a:latin typeface="Times New Roman" panose="02020603050405020304" pitchFamily="18" charset="0"/>
                <a:ea typeface="Calibri" panose="020F0502020204030204" pitchFamily="34" charset="0"/>
              </a:rPr>
              <a:t>All the types of semantic change discussed in the preceding paragraph could be illustrated from that part of the vocabulary which at any given time is considered slang. It is necessary to say “at any given time” not only because slang is fleeting and the life of a slang expression likely to be short, but also because what is slang today may have been in good use yesterday and may be accepted in the standard speech of tomorrow</a:t>
            </a:r>
          </a:p>
          <a:p>
            <a:pPr>
              <a:lnSpc>
                <a:spcPct val="150000"/>
              </a:lnSpc>
            </a:pPr>
            <a:r>
              <a:rPr lang="en-US" dirty="0">
                <a:latin typeface="Times New Roman" panose="02020603050405020304" pitchFamily="18" charset="0"/>
                <a:ea typeface="Calibri" panose="020F0502020204030204" pitchFamily="34" charset="0"/>
              </a:rPr>
              <a:t>Slang has been aptly described as “a peculiar kind of vagabond language forcing its way into the most respectable company of people.”</a:t>
            </a:r>
          </a:p>
          <a:p>
            <a:pPr>
              <a:lnSpc>
                <a:spcPct val="150000"/>
              </a:lnSpc>
            </a:pPr>
            <a:r>
              <a:rPr lang="en-US" dirty="0">
                <a:latin typeface="Times New Roman" panose="02020603050405020304" pitchFamily="18" charset="0"/>
                <a:ea typeface="Calibri" panose="020F0502020204030204" pitchFamily="34" charset="0"/>
              </a:rPr>
              <a:t>Webster in 1828 defines it as “low, vulgar, unmeaning language.”</a:t>
            </a:r>
          </a:p>
          <a:p>
            <a:pPr>
              <a:lnSpc>
                <a:spcPct val="150000"/>
              </a:lnSpc>
            </a:pPr>
            <a:r>
              <a:rPr lang="en-US" dirty="0">
                <a:latin typeface="Times New Roman" panose="02020603050405020304" pitchFamily="18" charset="0"/>
                <a:ea typeface="Calibri" panose="020F0502020204030204" pitchFamily="34" charset="0"/>
              </a:rPr>
              <a:t>Oxford Dictionary, expressing the attitude of 1911, and defines it as : “Language of a highly colloquial type, below the level of standard educated speech, and consisting either of new words, or of current words employed in some special sense.” </a:t>
            </a:r>
          </a:p>
          <a:p>
            <a:pPr>
              <a:lnSpc>
                <a:spcPct val="150000"/>
              </a:lnSpc>
            </a:pPr>
            <a:r>
              <a:rPr lang="en-US" dirty="0">
                <a:latin typeface="Times New Roman" panose="02020603050405020304" pitchFamily="18" charset="0"/>
                <a:ea typeface="Calibri" panose="020F0502020204030204" pitchFamily="34" charset="0"/>
              </a:rPr>
              <a:t>The word slang does not occur in Johnson’s Dictionary. It first occurs a few years later.</a:t>
            </a:r>
          </a:p>
          <a:p>
            <a:pPr>
              <a:lnSpc>
                <a:spcPct val="150000"/>
              </a:lnSpc>
            </a:pPr>
            <a:r>
              <a:rPr lang="en-US" dirty="0">
                <a:latin typeface="Times New Roman" panose="02020603050405020304" pitchFamily="18" charset="0"/>
              </a:rPr>
              <a:t>For more examples </a:t>
            </a:r>
            <a:r>
              <a:rPr lang="en-US">
                <a:latin typeface="Times New Roman" panose="02020603050405020304" pitchFamily="18" charset="0"/>
              </a:rPr>
              <a:t>see page 35.</a:t>
            </a:r>
            <a:endParaRPr lang="en-US" dirty="0"/>
          </a:p>
        </p:txBody>
      </p:sp>
    </p:spTree>
    <p:extLst>
      <p:ext uri="{BB962C8B-B14F-4D97-AF65-F5344CB8AC3E}">
        <p14:creationId xmlns:p14="http://schemas.microsoft.com/office/powerpoint/2010/main" val="26091443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400</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Times New Roman</vt:lpstr>
      <vt:lpstr>Trebuchet MS</vt:lpstr>
      <vt:lpstr>Wingdings 3</vt:lpstr>
      <vt:lpstr>Facet</vt:lpstr>
      <vt:lpstr>PowerPoint Presentation</vt:lpstr>
      <vt:lpstr>Changes of Meaning</vt:lpstr>
      <vt:lpstr>PowerPoint Presentation</vt:lpstr>
      <vt:lpstr>Degeneration of meaning</vt:lpstr>
      <vt:lpstr>Slang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7</cp:revision>
  <dcterms:created xsi:type="dcterms:W3CDTF">2020-03-18T12:46:15Z</dcterms:created>
  <dcterms:modified xsi:type="dcterms:W3CDTF">2020-03-18T18:05:34Z</dcterms:modified>
</cp:coreProperties>
</file>